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198c04071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198c04071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198c04071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198c04071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198c040710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198c040710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198c04071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198c04071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198c040710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198c040710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198c040710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198c040710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198c040710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198c04071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198c040710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198c040710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198c040710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198c040710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198c040710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198c040710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198c04071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198c04071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198c040710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198c040710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198c040710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198c040710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198c040710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198c040710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198c040710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198c040710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198c040710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198c040710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198c040710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198c040710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198c04071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198c04071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17177fbf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17177fbf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17177fbf6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17177fbf6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17177fbf6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17177fbf6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198c04071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198c04071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198c04071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198c04071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198c04071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198c04071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c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cs"/>
              <a:t>Milníky umělé inteligence</a:t>
            </a:r>
            <a:endParaRPr/>
          </a:p>
        </p:txBody>
      </p:sp>
      <p:sp>
        <p:nvSpPr>
          <p:cNvPr id="55" name="Google Shape;55;p13"/>
          <p:cNvSpPr txBox="1"/>
          <p:nvPr/>
        </p:nvSpPr>
        <p:spPr>
          <a:xfrm>
            <a:off x="1348650" y="3185100"/>
            <a:ext cx="64851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cs"/>
              <a:t>Některé obrázky mají dobrá práva, některé ne… Nevím jak moc to chceme řešit, já už ani nevím odkud který obrázek je. Ideální by asi bylo se vždycky podívat na wikipedii jestli tam není nějaký free obrázek, případně jinam, případně nějaký free clipart, a případně něco koupit přes univerzitní shutterstock.</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2"/>
          <p:cNvSpPr txBox="1"/>
          <p:nvPr>
            <p:ph type="title"/>
          </p:nvPr>
        </p:nvSpPr>
        <p:spPr>
          <a:xfrm>
            <a:off x="311700" y="6318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cs"/>
              <a:t>První automatické popisování obrázků: 1999 Mori, Takahashi, Oka</a:t>
            </a:r>
            <a:endParaRPr/>
          </a:p>
        </p:txBody>
      </p:sp>
      <p:sp>
        <p:nvSpPr>
          <p:cNvPr id="115" name="Google Shape;115;p22"/>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s"/>
              <a:t>Vygenerovat popisek pomocí pravidel je prakticky nemožné, první systémy proto vznikly až s rozvojem strojového učení. Popisek obrázku generuje na základě popisků podobných obrázků v trénovacích datech.</a:t>
            </a:r>
            <a:endParaRPr/>
          </a:p>
          <a:p>
            <a:pPr indent="-304800" lvl="0" marL="457200" rtl="0" algn="l">
              <a:spcBef>
                <a:spcPts val="1200"/>
              </a:spcBef>
              <a:spcAft>
                <a:spcPts val="0"/>
              </a:spcAft>
              <a:buSzPts val="1200"/>
              <a:buAutoNum type="alphaLcParenR"/>
            </a:pPr>
            <a:r>
              <a:rPr lang="cs"/>
              <a:t>1979</a:t>
            </a:r>
            <a:endParaRPr/>
          </a:p>
          <a:p>
            <a:pPr indent="-304800" lvl="0" marL="457200" rtl="0" algn="l">
              <a:spcBef>
                <a:spcPts val="0"/>
              </a:spcBef>
              <a:spcAft>
                <a:spcPts val="0"/>
              </a:spcAft>
              <a:buSzPts val="1200"/>
              <a:buAutoNum type="alphaLcParenR"/>
            </a:pPr>
            <a:r>
              <a:rPr lang="cs"/>
              <a:t>1989</a:t>
            </a:r>
            <a:endParaRPr/>
          </a:p>
          <a:p>
            <a:pPr indent="-304800" lvl="0" marL="457200" rtl="0" algn="l">
              <a:spcBef>
                <a:spcPts val="0"/>
              </a:spcBef>
              <a:spcAft>
                <a:spcPts val="0"/>
              </a:spcAft>
              <a:buSzPts val="1200"/>
              <a:buAutoNum type="alphaLcParenR"/>
            </a:pPr>
            <a:r>
              <a:rPr lang="cs"/>
              <a:t>1999</a:t>
            </a:r>
            <a:endParaRPr/>
          </a:p>
          <a:p>
            <a:pPr indent="0" lvl="0" marL="0" rtl="0" algn="l">
              <a:spcBef>
                <a:spcPts val="1200"/>
              </a:spcBef>
              <a:spcAft>
                <a:spcPts val="1200"/>
              </a:spcAft>
              <a:buNone/>
            </a:pPr>
            <a:r>
              <a:t/>
            </a:r>
            <a:endParaRPr/>
          </a:p>
        </p:txBody>
      </p:sp>
      <p:pic>
        <p:nvPicPr>
          <p:cNvPr id="116" name="Google Shape;116;p22"/>
          <p:cNvPicPr preferRelativeResize="0"/>
          <p:nvPr/>
        </p:nvPicPr>
        <p:blipFill>
          <a:blip r:embed="rId3">
            <a:alphaModFix/>
          </a:blip>
          <a:stretch>
            <a:fillRect/>
          </a:stretch>
        </p:blipFill>
        <p:spPr>
          <a:xfrm>
            <a:off x="3272100" y="152400"/>
            <a:ext cx="5719500" cy="435771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3"/>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cs"/>
              <a:t>Další milníky popisování obrázků</a:t>
            </a:r>
            <a:endParaRPr/>
          </a:p>
        </p:txBody>
      </p:sp>
      <p:sp>
        <p:nvSpPr>
          <p:cNvPr id="122" name="Google Shape;122;p23"/>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cs"/>
              <a:t>2012 AlexNet</a:t>
            </a:r>
            <a:endParaRPr/>
          </a:p>
          <a:p>
            <a:pPr indent="-304800" lvl="1" marL="914400" rtl="0" algn="l">
              <a:spcBef>
                <a:spcPts val="0"/>
              </a:spcBef>
              <a:spcAft>
                <a:spcPts val="0"/>
              </a:spcAft>
              <a:buSzPts val="1200"/>
              <a:buChar char="○"/>
            </a:pPr>
            <a:r>
              <a:rPr lang="cs"/>
              <a:t>umělá neuronová síť</a:t>
            </a:r>
            <a:endParaRPr/>
          </a:p>
          <a:p>
            <a:pPr indent="-304800" lvl="1" marL="914400" rtl="0" algn="l">
              <a:spcBef>
                <a:spcPts val="0"/>
              </a:spcBef>
              <a:spcAft>
                <a:spcPts val="0"/>
              </a:spcAft>
              <a:buSzPts val="1200"/>
              <a:buChar char="○"/>
            </a:pPr>
            <a:r>
              <a:rPr lang="cs"/>
              <a:t>85% popisků správně</a:t>
            </a:r>
            <a:endParaRPr/>
          </a:p>
          <a:p>
            <a:pPr indent="-304800" lvl="0" marL="457200" rtl="0" algn="l">
              <a:spcBef>
                <a:spcPts val="0"/>
              </a:spcBef>
              <a:spcAft>
                <a:spcPts val="0"/>
              </a:spcAft>
              <a:buSzPts val="1200"/>
              <a:buChar char="●"/>
            </a:pPr>
            <a:r>
              <a:rPr lang="cs"/>
              <a:t>2015 Microsoft</a:t>
            </a:r>
            <a:endParaRPr/>
          </a:p>
          <a:p>
            <a:pPr indent="-304800" lvl="1" marL="914400" rtl="0" algn="l">
              <a:spcBef>
                <a:spcPts val="0"/>
              </a:spcBef>
              <a:spcAft>
                <a:spcPts val="0"/>
              </a:spcAft>
              <a:buSzPts val="1200"/>
              <a:buChar char="○"/>
            </a:pPr>
            <a:r>
              <a:rPr lang="cs"/>
              <a:t>95% popisků správně</a:t>
            </a:r>
            <a:endParaRPr/>
          </a:p>
          <a:p>
            <a:pPr indent="-304800" lvl="1" marL="914400" rtl="0" algn="l">
              <a:spcBef>
                <a:spcPts val="0"/>
              </a:spcBef>
              <a:spcAft>
                <a:spcPts val="0"/>
              </a:spcAft>
              <a:buSzPts val="1200"/>
              <a:buChar char="○"/>
            </a:pPr>
            <a:r>
              <a:rPr lang="cs"/>
              <a:t>lepší než člověk</a:t>
            </a:r>
            <a:endParaRPr/>
          </a:p>
        </p:txBody>
      </p:sp>
      <p:pic>
        <p:nvPicPr>
          <p:cNvPr id="123" name="Google Shape;123;p23"/>
          <p:cNvPicPr preferRelativeResize="0"/>
          <p:nvPr/>
        </p:nvPicPr>
        <p:blipFill>
          <a:blip r:embed="rId3">
            <a:alphaModFix/>
          </a:blip>
          <a:stretch>
            <a:fillRect/>
          </a:stretch>
        </p:blipFill>
        <p:spPr>
          <a:xfrm>
            <a:off x="3999050" y="908025"/>
            <a:ext cx="4838700" cy="3105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4"/>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cs"/>
              <a:t>První autonomní roboti?</a:t>
            </a:r>
            <a:endParaRPr/>
          </a:p>
        </p:txBody>
      </p:sp>
      <p:sp>
        <p:nvSpPr>
          <p:cNvPr id="129" name="Google Shape;129;p24"/>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t/>
            </a:r>
            <a:endParaRPr/>
          </a:p>
          <a:p>
            <a:pPr indent="-304800" lvl="0" marL="457200" rtl="0" algn="l">
              <a:spcBef>
                <a:spcPts val="1200"/>
              </a:spcBef>
              <a:spcAft>
                <a:spcPts val="0"/>
              </a:spcAft>
              <a:buSzPts val="1200"/>
              <a:buAutoNum type="alphaLcParenR"/>
            </a:pPr>
            <a:r>
              <a:rPr lang="cs"/>
              <a:t>1949</a:t>
            </a:r>
            <a:endParaRPr/>
          </a:p>
          <a:p>
            <a:pPr indent="-304800" lvl="0" marL="457200" rtl="0" algn="l">
              <a:spcBef>
                <a:spcPts val="0"/>
              </a:spcBef>
              <a:spcAft>
                <a:spcPts val="0"/>
              </a:spcAft>
              <a:buSzPts val="1200"/>
              <a:buAutoNum type="alphaLcParenR"/>
            </a:pPr>
            <a:r>
              <a:rPr lang="cs"/>
              <a:t>1959</a:t>
            </a:r>
            <a:endParaRPr/>
          </a:p>
          <a:p>
            <a:pPr indent="-304800" lvl="0" marL="457200" rtl="0" algn="l">
              <a:spcBef>
                <a:spcPts val="0"/>
              </a:spcBef>
              <a:spcAft>
                <a:spcPts val="0"/>
              </a:spcAft>
              <a:buSzPts val="1200"/>
              <a:buAutoNum type="alphaLcParenR"/>
            </a:pPr>
            <a:r>
              <a:rPr lang="cs"/>
              <a:t>1969</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pic>
        <p:nvPicPr>
          <p:cNvPr id="130" name="Google Shape;130;p24"/>
          <p:cNvPicPr preferRelativeResize="0"/>
          <p:nvPr/>
        </p:nvPicPr>
        <p:blipFill>
          <a:blip r:embed="rId3">
            <a:alphaModFix/>
          </a:blip>
          <a:stretch>
            <a:fillRect/>
          </a:stretch>
        </p:blipFill>
        <p:spPr>
          <a:xfrm>
            <a:off x="4094675" y="152400"/>
            <a:ext cx="4838700" cy="483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5"/>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cs"/>
              <a:t>1949 Elmer a Elsie</a:t>
            </a:r>
            <a:endParaRPr/>
          </a:p>
        </p:txBody>
      </p:sp>
      <p:sp>
        <p:nvSpPr>
          <p:cNvPr id="136" name="Google Shape;136;p25"/>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s"/>
              <a:t>Náhodně se procházeli, reagovali na světlo a dotek, jejich “mozky” měly dvě umělé neuronové buňky</a:t>
            </a:r>
            <a:endParaRPr/>
          </a:p>
          <a:p>
            <a:pPr indent="-304800" lvl="0" marL="457200" rtl="0" algn="l">
              <a:spcBef>
                <a:spcPts val="1200"/>
              </a:spcBef>
              <a:spcAft>
                <a:spcPts val="0"/>
              </a:spcAft>
              <a:buSzPts val="1200"/>
              <a:buAutoNum type="alphaLcParenR"/>
            </a:pPr>
            <a:r>
              <a:rPr b="1" lang="cs"/>
              <a:t>1949</a:t>
            </a:r>
            <a:endParaRPr b="1"/>
          </a:p>
          <a:p>
            <a:pPr indent="-304800" lvl="0" marL="457200" rtl="0" algn="l">
              <a:spcBef>
                <a:spcPts val="0"/>
              </a:spcBef>
              <a:spcAft>
                <a:spcPts val="0"/>
              </a:spcAft>
              <a:buSzPts val="1200"/>
              <a:buAutoNum type="alphaLcParenR"/>
            </a:pPr>
            <a:r>
              <a:rPr lang="cs"/>
              <a:t>1959</a:t>
            </a:r>
            <a:endParaRPr/>
          </a:p>
          <a:p>
            <a:pPr indent="-304800" lvl="0" marL="457200" rtl="0" algn="l">
              <a:spcBef>
                <a:spcPts val="0"/>
              </a:spcBef>
              <a:spcAft>
                <a:spcPts val="0"/>
              </a:spcAft>
              <a:buSzPts val="1200"/>
              <a:buAutoNum type="alphaLcParenR"/>
            </a:pPr>
            <a:r>
              <a:rPr lang="cs"/>
              <a:t>1969</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pic>
        <p:nvPicPr>
          <p:cNvPr id="137" name="Google Shape;137;p25"/>
          <p:cNvPicPr preferRelativeResize="0"/>
          <p:nvPr/>
        </p:nvPicPr>
        <p:blipFill>
          <a:blip r:embed="rId3">
            <a:alphaModFix/>
          </a:blip>
          <a:stretch>
            <a:fillRect/>
          </a:stretch>
        </p:blipFill>
        <p:spPr>
          <a:xfrm>
            <a:off x="3272100" y="152400"/>
            <a:ext cx="5719501" cy="296782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6"/>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cs"/>
              <a:t>První samořídící auto?</a:t>
            </a:r>
            <a:endParaRPr/>
          </a:p>
        </p:txBody>
      </p:sp>
      <p:sp>
        <p:nvSpPr>
          <p:cNvPr id="143" name="Google Shape;143;p26"/>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AutoNum type="alphaLcParenR"/>
            </a:pPr>
            <a:r>
              <a:rPr lang="cs"/>
              <a:t>1977</a:t>
            </a:r>
            <a:endParaRPr/>
          </a:p>
          <a:p>
            <a:pPr indent="-304800" lvl="0" marL="457200" rtl="0" algn="l">
              <a:spcBef>
                <a:spcPts val="0"/>
              </a:spcBef>
              <a:spcAft>
                <a:spcPts val="0"/>
              </a:spcAft>
              <a:buSzPts val="1200"/>
              <a:buAutoNum type="alphaLcParenR"/>
            </a:pPr>
            <a:r>
              <a:rPr lang="cs"/>
              <a:t>1987</a:t>
            </a:r>
            <a:endParaRPr/>
          </a:p>
          <a:p>
            <a:pPr indent="-304800" lvl="0" marL="457200" rtl="0" algn="l">
              <a:spcBef>
                <a:spcPts val="0"/>
              </a:spcBef>
              <a:spcAft>
                <a:spcPts val="0"/>
              </a:spcAft>
              <a:buSzPts val="1200"/>
              <a:buAutoNum type="alphaLcParenR"/>
            </a:pPr>
            <a:r>
              <a:rPr lang="cs"/>
              <a:t>1997</a:t>
            </a:r>
            <a:endParaRPr/>
          </a:p>
          <a:p>
            <a:pPr indent="0" lvl="0" marL="0" rtl="0" algn="l">
              <a:spcBef>
                <a:spcPts val="1200"/>
              </a:spcBef>
              <a:spcAft>
                <a:spcPts val="1200"/>
              </a:spcAft>
              <a:buNone/>
            </a:pPr>
            <a:r>
              <a:t/>
            </a:r>
            <a:endParaRPr/>
          </a:p>
        </p:txBody>
      </p:sp>
      <p:pic>
        <p:nvPicPr>
          <p:cNvPr id="144" name="Google Shape;144;p26"/>
          <p:cNvPicPr preferRelativeResize="0"/>
          <p:nvPr/>
        </p:nvPicPr>
        <p:blipFill>
          <a:blip r:embed="rId3">
            <a:alphaModFix/>
          </a:blip>
          <a:stretch>
            <a:fillRect/>
          </a:stretch>
        </p:blipFill>
        <p:spPr>
          <a:xfrm>
            <a:off x="3272100" y="152400"/>
            <a:ext cx="4838700" cy="4838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7"/>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cs"/>
              <a:t>1977 Tsukuba Mechanical Engineering Laboratory</a:t>
            </a:r>
            <a:endParaRPr/>
          </a:p>
        </p:txBody>
      </p:sp>
      <p:sp>
        <p:nvSpPr>
          <p:cNvPr id="150" name="Google Shape;150;p2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fontScale="92500" lnSpcReduction="20000"/>
          </a:bodyPr>
          <a:lstStyle/>
          <a:p>
            <a:pPr indent="-299085" lvl="0" marL="457200" rtl="0" algn="l">
              <a:spcBef>
                <a:spcPts val="0"/>
              </a:spcBef>
              <a:spcAft>
                <a:spcPts val="0"/>
              </a:spcAft>
              <a:buSzPct val="100000"/>
              <a:buAutoNum type="alphaLcParenR"/>
            </a:pPr>
            <a:r>
              <a:rPr b="1" lang="cs"/>
              <a:t>1977</a:t>
            </a:r>
            <a:endParaRPr b="1"/>
          </a:p>
          <a:p>
            <a:pPr indent="-299085" lvl="0" marL="457200" rtl="0" algn="l">
              <a:spcBef>
                <a:spcPts val="0"/>
              </a:spcBef>
              <a:spcAft>
                <a:spcPts val="0"/>
              </a:spcAft>
              <a:buSzPct val="100000"/>
              <a:buAutoNum type="alphaLcParenR"/>
            </a:pPr>
            <a:r>
              <a:rPr lang="cs"/>
              <a:t>1987</a:t>
            </a:r>
            <a:endParaRPr/>
          </a:p>
          <a:p>
            <a:pPr indent="-299085" lvl="0" marL="457200" rtl="0" algn="l">
              <a:spcBef>
                <a:spcPts val="0"/>
              </a:spcBef>
              <a:spcAft>
                <a:spcPts val="0"/>
              </a:spcAft>
              <a:buSzPct val="100000"/>
              <a:buAutoNum type="alphaLcParenR"/>
            </a:pPr>
            <a:r>
              <a:rPr lang="cs"/>
              <a:t>1997</a:t>
            </a:r>
            <a:br>
              <a:rPr lang="cs"/>
            </a:br>
            <a:endParaRPr/>
          </a:p>
          <a:p>
            <a:pPr indent="-299085" lvl="0" marL="457200" rtl="0" algn="l">
              <a:spcBef>
                <a:spcPts val="0"/>
              </a:spcBef>
              <a:spcAft>
                <a:spcPts val="0"/>
              </a:spcAft>
              <a:buSzPct val="100000"/>
              <a:buChar char="●"/>
            </a:pPr>
            <a:r>
              <a:rPr lang="cs"/>
              <a:t>1977 Tsukuba</a:t>
            </a:r>
            <a:endParaRPr/>
          </a:p>
          <a:p>
            <a:pPr indent="-299085" lvl="1" marL="914400" rtl="0" algn="l">
              <a:spcBef>
                <a:spcPts val="0"/>
              </a:spcBef>
              <a:spcAft>
                <a:spcPts val="0"/>
              </a:spcAft>
              <a:buSzPct val="100000"/>
              <a:buChar char="○"/>
            </a:pPr>
            <a:r>
              <a:rPr lang="cs"/>
              <a:t>speciálně upravená silnice, max 30 km/h</a:t>
            </a:r>
            <a:endParaRPr/>
          </a:p>
          <a:p>
            <a:pPr indent="-299085" lvl="0" marL="457200" rtl="0" algn="l">
              <a:spcBef>
                <a:spcPts val="0"/>
              </a:spcBef>
              <a:spcAft>
                <a:spcPts val="0"/>
              </a:spcAft>
              <a:buSzPct val="100000"/>
              <a:buChar char="●"/>
            </a:pPr>
            <a:r>
              <a:rPr lang="cs"/>
              <a:t>1985 ALV</a:t>
            </a:r>
            <a:endParaRPr/>
          </a:p>
          <a:p>
            <a:pPr indent="-299085" lvl="1" marL="914400" rtl="0" algn="l">
              <a:spcBef>
                <a:spcPts val="0"/>
              </a:spcBef>
              <a:spcAft>
                <a:spcPts val="0"/>
              </a:spcAft>
              <a:buSzPct val="100000"/>
              <a:buChar char="○"/>
            </a:pPr>
            <a:r>
              <a:rPr lang="cs"/>
              <a:t>standardní silnice</a:t>
            </a:r>
            <a:endParaRPr/>
          </a:p>
          <a:p>
            <a:pPr indent="-299085" lvl="0" marL="457200" rtl="0" algn="l">
              <a:spcBef>
                <a:spcPts val="0"/>
              </a:spcBef>
              <a:spcAft>
                <a:spcPts val="0"/>
              </a:spcAft>
              <a:buSzPct val="100000"/>
              <a:buChar char="●"/>
            </a:pPr>
            <a:r>
              <a:rPr lang="cs"/>
              <a:t>1995 CMU NavLab 5</a:t>
            </a:r>
            <a:endParaRPr/>
          </a:p>
          <a:p>
            <a:pPr indent="-299085" lvl="1" marL="914400" rtl="0" algn="l">
              <a:spcBef>
                <a:spcPts val="0"/>
              </a:spcBef>
              <a:spcAft>
                <a:spcPts val="0"/>
              </a:spcAft>
              <a:buSzPct val="100000"/>
              <a:buChar char="○"/>
            </a:pPr>
            <a:r>
              <a:rPr lang="cs"/>
              <a:t>od pobřeží k pobřeží, průměrně 100 km/h</a:t>
            </a:r>
            <a:endParaRPr/>
          </a:p>
          <a:p>
            <a:pPr indent="-299085" lvl="0" marL="457200" rtl="0" algn="l">
              <a:spcBef>
                <a:spcPts val="0"/>
              </a:spcBef>
              <a:spcAft>
                <a:spcPts val="0"/>
              </a:spcAft>
              <a:buSzPct val="100000"/>
              <a:buChar char="●"/>
            </a:pPr>
            <a:r>
              <a:rPr lang="cs"/>
              <a:t>2018 Waymo</a:t>
            </a:r>
            <a:endParaRPr/>
          </a:p>
          <a:p>
            <a:pPr indent="-299085" lvl="1" marL="914400" rtl="0" algn="l">
              <a:spcBef>
                <a:spcPts val="0"/>
              </a:spcBef>
              <a:spcAft>
                <a:spcPts val="0"/>
              </a:spcAft>
              <a:buSzPct val="100000"/>
              <a:buChar char="○"/>
            </a:pPr>
            <a:r>
              <a:rPr lang="cs"/>
              <a:t>samořídící taxi</a:t>
            </a:r>
            <a:endParaRPr/>
          </a:p>
          <a:p>
            <a:pPr indent="0" lvl="0" marL="0" rtl="0" algn="l">
              <a:spcBef>
                <a:spcPts val="1200"/>
              </a:spcBef>
              <a:spcAft>
                <a:spcPts val="0"/>
              </a:spcAft>
              <a:buClr>
                <a:schemeClr val="dk1"/>
              </a:buClr>
              <a:buSzPct val="91666"/>
              <a:buFont typeface="Arial"/>
              <a:buNone/>
            </a:pPr>
            <a:r>
              <a:t/>
            </a:r>
            <a:endParaRPr/>
          </a:p>
          <a:p>
            <a:pPr indent="0" lvl="0" marL="0" rtl="0" algn="l">
              <a:spcBef>
                <a:spcPts val="1200"/>
              </a:spcBef>
              <a:spcAft>
                <a:spcPts val="1200"/>
              </a:spcAft>
              <a:buNone/>
            </a:pPr>
            <a:r>
              <a:t/>
            </a:r>
            <a:endParaRPr/>
          </a:p>
        </p:txBody>
      </p:sp>
      <p:pic>
        <p:nvPicPr>
          <p:cNvPr id="151" name="Google Shape;151;p27"/>
          <p:cNvPicPr preferRelativeResize="0"/>
          <p:nvPr/>
        </p:nvPicPr>
        <p:blipFill>
          <a:blip r:embed="rId3">
            <a:alphaModFix/>
          </a:blip>
          <a:stretch>
            <a:fillRect/>
          </a:stretch>
        </p:blipFill>
        <p:spPr>
          <a:xfrm>
            <a:off x="3520800" y="561975"/>
            <a:ext cx="5029200" cy="4019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8"/>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cs"/>
              <a:t>AI vítězí v m</a:t>
            </a:r>
            <a:r>
              <a:rPr lang="cs"/>
              <a:t>istrovství v šachách?</a:t>
            </a:r>
            <a:endParaRPr/>
          </a:p>
        </p:txBody>
      </p:sp>
      <p:sp>
        <p:nvSpPr>
          <p:cNvPr id="157" name="Google Shape;157;p28"/>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AutoNum type="alphaLcParenR"/>
            </a:pPr>
            <a:r>
              <a:rPr lang="cs"/>
              <a:t>1987</a:t>
            </a:r>
            <a:endParaRPr/>
          </a:p>
          <a:p>
            <a:pPr indent="-304800" lvl="0" marL="457200" rtl="0" algn="l">
              <a:spcBef>
                <a:spcPts val="0"/>
              </a:spcBef>
              <a:spcAft>
                <a:spcPts val="0"/>
              </a:spcAft>
              <a:buSzPts val="1200"/>
              <a:buAutoNum type="alphaLcParenR"/>
            </a:pPr>
            <a:r>
              <a:rPr lang="cs"/>
              <a:t>1997</a:t>
            </a:r>
            <a:endParaRPr/>
          </a:p>
          <a:p>
            <a:pPr indent="-304800" lvl="0" marL="457200" rtl="0" algn="l">
              <a:spcBef>
                <a:spcPts val="0"/>
              </a:spcBef>
              <a:spcAft>
                <a:spcPts val="0"/>
              </a:spcAft>
              <a:buSzPts val="1200"/>
              <a:buAutoNum type="alphaLcParenR"/>
            </a:pPr>
            <a:r>
              <a:rPr lang="cs"/>
              <a:t>2007</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pic>
        <p:nvPicPr>
          <p:cNvPr id="158" name="Google Shape;158;p28"/>
          <p:cNvPicPr preferRelativeResize="0"/>
          <p:nvPr/>
        </p:nvPicPr>
        <p:blipFill>
          <a:blip r:embed="rId3">
            <a:alphaModFix/>
          </a:blip>
          <a:stretch>
            <a:fillRect/>
          </a:stretch>
        </p:blipFill>
        <p:spPr>
          <a:xfrm>
            <a:off x="3272100" y="152400"/>
            <a:ext cx="5719501" cy="483445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cs"/>
              <a:t>1997 Deep Blue vs Garry Kasparov</a:t>
            </a:r>
            <a:endParaRPr/>
          </a:p>
        </p:txBody>
      </p:sp>
      <p:sp>
        <p:nvSpPr>
          <p:cNvPr id="164" name="Google Shape;164;p2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s"/>
              <a:t>Jednoduchý pravidlový systém, těžké je to že možných posloupností tahů je příliš mnoho. Nárůst výkonu počítačů umožnil propočítat více tahů než kolik zvládne člověk.</a:t>
            </a:r>
            <a:endParaRPr/>
          </a:p>
          <a:p>
            <a:pPr indent="-304800" lvl="0" marL="457200" rtl="0" algn="l">
              <a:spcBef>
                <a:spcPts val="1200"/>
              </a:spcBef>
              <a:spcAft>
                <a:spcPts val="0"/>
              </a:spcAft>
              <a:buSzPts val="1200"/>
              <a:buAutoNum type="alphaLcParenR"/>
            </a:pPr>
            <a:r>
              <a:rPr lang="cs"/>
              <a:t>1987</a:t>
            </a:r>
            <a:endParaRPr/>
          </a:p>
          <a:p>
            <a:pPr indent="-304800" lvl="0" marL="457200" rtl="0" algn="l">
              <a:spcBef>
                <a:spcPts val="0"/>
              </a:spcBef>
              <a:spcAft>
                <a:spcPts val="0"/>
              </a:spcAft>
              <a:buSzPts val="1200"/>
              <a:buAutoNum type="alphaLcParenR"/>
            </a:pPr>
            <a:r>
              <a:rPr b="1" lang="cs"/>
              <a:t>1997</a:t>
            </a:r>
            <a:endParaRPr b="1"/>
          </a:p>
          <a:p>
            <a:pPr indent="-304800" lvl="0" marL="457200" rtl="0" algn="l">
              <a:spcBef>
                <a:spcPts val="0"/>
              </a:spcBef>
              <a:spcAft>
                <a:spcPts val="0"/>
              </a:spcAft>
              <a:buSzPts val="1200"/>
              <a:buAutoNum type="alphaLcParenR"/>
            </a:pPr>
            <a:r>
              <a:rPr lang="cs"/>
              <a:t>2007</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pic>
        <p:nvPicPr>
          <p:cNvPr id="165" name="Google Shape;165;p29"/>
          <p:cNvPicPr preferRelativeResize="0"/>
          <p:nvPr/>
        </p:nvPicPr>
        <p:blipFill>
          <a:blip r:embed="rId3">
            <a:alphaModFix/>
          </a:blip>
          <a:stretch>
            <a:fillRect/>
          </a:stretch>
        </p:blipFill>
        <p:spPr>
          <a:xfrm>
            <a:off x="3272100" y="152400"/>
            <a:ext cx="5719501" cy="36752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0"/>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cs"/>
              <a:t>AI vítězí v mistrovství v go?</a:t>
            </a:r>
            <a:endParaRPr/>
          </a:p>
        </p:txBody>
      </p:sp>
      <p:sp>
        <p:nvSpPr>
          <p:cNvPr id="171" name="Google Shape;171;p30"/>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AutoNum type="alphaLcParenR"/>
            </a:pPr>
            <a:r>
              <a:rPr lang="cs"/>
              <a:t>1996</a:t>
            </a:r>
            <a:endParaRPr/>
          </a:p>
          <a:p>
            <a:pPr indent="-304800" lvl="0" marL="457200" rtl="0" algn="l">
              <a:spcBef>
                <a:spcPts val="0"/>
              </a:spcBef>
              <a:spcAft>
                <a:spcPts val="0"/>
              </a:spcAft>
              <a:buSzPts val="1200"/>
              <a:buAutoNum type="alphaLcParenR"/>
            </a:pPr>
            <a:r>
              <a:rPr lang="cs"/>
              <a:t>2006</a:t>
            </a:r>
            <a:endParaRPr/>
          </a:p>
          <a:p>
            <a:pPr indent="-304800" lvl="0" marL="457200" rtl="0" algn="l">
              <a:spcBef>
                <a:spcPts val="0"/>
              </a:spcBef>
              <a:spcAft>
                <a:spcPts val="0"/>
              </a:spcAft>
              <a:buSzPts val="1200"/>
              <a:buAutoNum type="alphaLcParenR"/>
            </a:pPr>
            <a:r>
              <a:rPr lang="cs"/>
              <a:t>2016</a:t>
            </a:r>
            <a:endParaRPr/>
          </a:p>
          <a:p>
            <a:pPr indent="0" lvl="0" marL="0" rtl="0" algn="l">
              <a:spcBef>
                <a:spcPts val="1200"/>
              </a:spcBef>
              <a:spcAft>
                <a:spcPts val="1200"/>
              </a:spcAft>
              <a:buNone/>
            </a:pPr>
            <a:r>
              <a:t/>
            </a:r>
            <a:endParaRPr/>
          </a:p>
        </p:txBody>
      </p:sp>
      <p:pic>
        <p:nvPicPr>
          <p:cNvPr id="172" name="Google Shape;172;p30"/>
          <p:cNvPicPr preferRelativeResize="0"/>
          <p:nvPr/>
        </p:nvPicPr>
        <p:blipFill>
          <a:blip r:embed="rId3">
            <a:alphaModFix/>
          </a:blip>
          <a:stretch>
            <a:fillRect/>
          </a:stretch>
        </p:blipFill>
        <p:spPr>
          <a:xfrm>
            <a:off x="4186500" y="1066800"/>
            <a:ext cx="3810000" cy="2857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1"/>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cs"/>
              <a:t>2016 AlphaGo vs Lee Sedol</a:t>
            </a:r>
            <a:endParaRPr/>
          </a:p>
        </p:txBody>
      </p:sp>
      <p:sp>
        <p:nvSpPr>
          <p:cNvPr id="178" name="Google Shape;178;p31"/>
          <p:cNvSpPr txBox="1"/>
          <p:nvPr>
            <p:ph idx="1" type="body"/>
          </p:nvPr>
        </p:nvSpPr>
        <p:spPr>
          <a:xfrm>
            <a:off x="311700" y="1389600"/>
            <a:ext cx="2808000" cy="3179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cs"/>
              <a:t>Možných poslopností tahů v go je mnohem víc než v šachách, ani nejvýkonnější počítač jich nezvládne propočítat dost. Proto se AlphaGo nejdřív učí z partií odehraných lidmi, a pak dál zdokonaluje svou stragii zlepšuje hraním sama proti sobě (reinforcement learning). Zvládne tak odehrát miliony zápasů, takže má výrazně větší zkušenosti než může mít člověk.</a:t>
            </a:r>
            <a:endParaRPr/>
          </a:p>
          <a:p>
            <a:pPr indent="-304800" lvl="0" marL="457200" rtl="0" algn="l">
              <a:spcBef>
                <a:spcPts val="1200"/>
              </a:spcBef>
              <a:spcAft>
                <a:spcPts val="0"/>
              </a:spcAft>
              <a:buSzPts val="1200"/>
              <a:buAutoNum type="alphaLcParenR"/>
            </a:pPr>
            <a:r>
              <a:rPr lang="cs"/>
              <a:t>1996</a:t>
            </a:r>
            <a:endParaRPr/>
          </a:p>
          <a:p>
            <a:pPr indent="-304800" lvl="0" marL="457200" rtl="0" algn="l">
              <a:spcBef>
                <a:spcPts val="0"/>
              </a:spcBef>
              <a:spcAft>
                <a:spcPts val="0"/>
              </a:spcAft>
              <a:buSzPts val="1200"/>
              <a:buAutoNum type="alphaLcParenR"/>
            </a:pPr>
            <a:r>
              <a:rPr lang="cs"/>
              <a:t>2006</a:t>
            </a:r>
            <a:endParaRPr/>
          </a:p>
          <a:p>
            <a:pPr indent="-304800" lvl="0" marL="457200" rtl="0" algn="l">
              <a:spcBef>
                <a:spcPts val="0"/>
              </a:spcBef>
              <a:spcAft>
                <a:spcPts val="0"/>
              </a:spcAft>
              <a:buSzPts val="1200"/>
              <a:buAutoNum type="alphaLcParenR"/>
            </a:pPr>
            <a:r>
              <a:rPr b="1" lang="cs"/>
              <a:t>2016</a:t>
            </a:r>
            <a:endParaRPr b="1"/>
          </a:p>
        </p:txBody>
      </p:sp>
      <p:pic>
        <p:nvPicPr>
          <p:cNvPr id="179" name="Google Shape;179;p31"/>
          <p:cNvPicPr preferRelativeResize="0"/>
          <p:nvPr/>
        </p:nvPicPr>
        <p:blipFill>
          <a:blip r:embed="rId3">
            <a:alphaModFix/>
          </a:blip>
          <a:stretch>
            <a:fillRect/>
          </a:stretch>
        </p:blipFill>
        <p:spPr>
          <a:xfrm>
            <a:off x="3272100" y="152400"/>
            <a:ext cx="5719499" cy="459351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s"/>
              <a:t>Co je AI</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s"/>
              <a:t>(možná tohle bude někde jinde, pak to tu být nemusí)</a:t>
            </a:r>
            <a:endParaRPr/>
          </a:p>
          <a:p>
            <a:pPr indent="-342900" lvl="0" marL="457200" rtl="0" algn="l">
              <a:spcBef>
                <a:spcPts val="1200"/>
              </a:spcBef>
              <a:spcAft>
                <a:spcPts val="0"/>
              </a:spcAft>
              <a:buSzPts val="1800"/>
              <a:buChar char="●"/>
            </a:pPr>
            <a:r>
              <a:rPr lang="cs"/>
              <a:t>Umělá inteligence se zabývá úlohami, k jejichž řešení lidé potřebují inteligenci.</a:t>
            </a:r>
            <a:endParaRPr/>
          </a:p>
          <a:p>
            <a:pPr indent="-317500" lvl="1" marL="914400" rtl="0" algn="l">
              <a:spcBef>
                <a:spcPts val="0"/>
              </a:spcBef>
              <a:spcAft>
                <a:spcPts val="0"/>
              </a:spcAft>
              <a:buSzPts val="1400"/>
              <a:buChar char="○"/>
            </a:pPr>
            <a:r>
              <a:rPr lang="cs"/>
              <a:t>příklad: rozhodování banky, zda půjčit člověku 100 000 Kč</a:t>
            </a:r>
            <a:endParaRPr/>
          </a:p>
          <a:p>
            <a:pPr indent="-342900" lvl="0" marL="457200" rtl="0" algn="l">
              <a:spcBef>
                <a:spcPts val="0"/>
              </a:spcBef>
              <a:spcAft>
                <a:spcPts val="0"/>
              </a:spcAft>
              <a:buSzPts val="1800"/>
              <a:buChar char="●"/>
            </a:pPr>
            <a:r>
              <a:rPr lang="cs"/>
              <a:t>Starší AI: pravidla</a:t>
            </a:r>
            <a:endParaRPr/>
          </a:p>
          <a:p>
            <a:pPr indent="-317500" lvl="1" marL="914400" rtl="0" algn="l">
              <a:spcBef>
                <a:spcPts val="0"/>
              </a:spcBef>
              <a:spcAft>
                <a:spcPts val="0"/>
              </a:spcAft>
              <a:buSzPts val="1400"/>
              <a:buChar char="○"/>
            </a:pPr>
            <a:r>
              <a:rPr lang="cs"/>
              <a:t>pokud je člověku méně než 60 let a bere aspoň 30 000 Kč měsíčně, půjčíme mu</a:t>
            </a:r>
            <a:endParaRPr/>
          </a:p>
          <a:p>
            <a:pPr indent="-342900" lvl="0" marL="457200" rtl="0" algn="l">
              <a:spcBef>
                <a:spcPts val="0"/>
              </a:spcBef>
              <a:spcAft>
                <a:spcPts val="0"/>
              </a:spcAft>
              <a:buSzPts val="1800"/>
              <a:buChar char="●"/>
            </a:pPr>
            <a:r>
              <a:rPr lang="cs"/>
              <a:t>Novější AI: strojové učení z dat (napodobování toho, co už tu bylo v minulosti)</a:t>
            </a:r>
            <a:endParaRPr/>
          </a:p>
          <a:p>
            <a:pPr indent="-317500" lvl="1" marL="914400" rtl="0" algn="l">
              <a:spcBef>
                <a:spcPts val="0"/>
              </a:spcBef>
              <a:spcAft>
                <a:spcPts val="0"/>
              </a:spcAft>
              <a:buSzPts val="1400"/>
              <a:buChar char="○"/>
            </a:pPr>
            <a:r>
              <a:rPr lang="cs"/>
              <a:t>pokud jsme v minulosti podobným lidem obvykle půjčili, tak tomuhle taky půjčíme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2"/>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cs"/>
              <a:t>Umělá inteligence maluje a prodává obraz?</a:t>
            </a:r>
            <a:endParaRPr/>
          </a:p>
        </p:txBody>
      </p:sp>
      <p:sp>
        <p:nvSpPr>
          <p:cNvPr id="185" name="Google Shape;185;p32"/>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AutoNum type="alphaLcParenR"/>
            </a:pPr>
            <a:r>
              <a:rPr lang="cs"/>
              <a:t>1998</a:t>
            </a:r>
            <a:endParaRPr/>
          </a:p>
          <a:p>
            <a:pPr indent="-304800" lvl="0" marL="457200" rtl="0" algn="l">
              <a:spcBef>
                <a:spcPts val="0"/>
              </a:spcBef>
              <a:spcAft>
                <a:spcPts val="0"/>
              </a:spcAft>
              <a:buSzPts val="1200"/>
              <a:buAutoNum type="alphaLcParenR"/>
            </a:pPr>
            <a:r>
              <a:rPr lang="cs"/>
              <a:t>2008</a:t>
            </a:r>
            <a:endParaRPr/>
          </a:p>
          <a:p>
            <a:pPr indent="-304800" lvl="0" marL="457200" rtl="0" algn="l">
              <a:spcBef>
                <a:spcPts val="0"/>
              </a:spcBef>
              <a:spcAft>
                <a:spcPts val="0"/>
              </a:spcAft>
              <a:buSzPts val="1200"/>
              <a:buAutoNum type="alphaLcParenR"/>
            </a:pPr>
            <a:r>
              <a:rPr lang="cs"/>
              <a:t>2018</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pic>
        <p:nvPicPr>
          <p:cNvPr id="186" name="Google Shape;186;p32"/>
          <p:cNvPicPr preferRelativeResize="0"/>
          <p:nvPr/>
        </p:nvPicPr>
        <p:blipFill>
          <a:blip r:embed="rId3">
            <a:alphaModFix/>
          </a:blip>
          <a:stretch>
            <a:fillRect/>
          </a:stretch>
        </p:blipFill>
        <p:spPr>
          <a:xfrm>
            <a:off x="3912950" y="152400"/>
            <a:ext cx="4830649" cy="48387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3"/>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cs"/>
              <a:t>2018 </a:t>
            </a:r>
            <a:r>
              <a:rPr lang="cs"/>
              <a:t>Portrét Edmonda Belamy</a:t>
            </a:r>
            <a:endParaRPr/>
          </a:p>
        </p:txBody>
      </p:sp>
      <p:sp>
        <p:nvSpPr>
          <p:cNvPr id="192" name="Google Shape;192;p33"/>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s"/>
              <a:t>Strojové učení využívající metodu GAN se učilo malovat z trénovacích dat obsahujících 15 000 portrétů. Obraz (tisk na plátně, 70x70 cm) se vydražil za 432 500 amerických dolarů (asi 10 000 000 Kč).</a:t>
            </a:r>
            <a:endParaRPr/>
          </a:p>
          <a:p>
            <a:pPr indent="-304800" lvl="0" marL="457200" rtl="0" algn="l">
              <a:spcBef>
                <a:spcPts val="1200"/>
              </a:spcBef>
              <a:spcAft>
                <a:spcPts val="0"/>
              </a:spcAft>
              <a:buSzPts val="1200"/>
              <a:buAutoNum type="alphaLcParenR"/>
            </a:pPr>
            <a:r>
              <a:rPr lang="cs"/>
              <a:t>1998</a:t>
            </a:r>
            <a:endParaRPr/>
          </a:p>
          <a:p>
            <a:pPr indent="-304800" lvl="0" marL="457200" rtl="0" algn="l">
              <a:spcBef>
                <a:spcPts val="0"/>
              </a:spcBef>
              <a:spcAft>
                <a:spcPts val="0"/>
              </a:spcAft>
              <a:buSzPts val="1200"/>
              <a:buAutoNum type="alphaLcParenR"/>
            </a:pPr>
            <a:r>
              <a:rPr lang="cs"/>
              <a:t>2008</a:t>
            </a:r>
            <a:endParaRPr/>
          </a:p>
          <a:p>
            <a:pPr indent="-304800" lvl="0" marL="457200" rtl="0" algn="l">
              <a:spcBef>
                <a:spcPts val="0"/>
              </a:spcBef>
              <a:spcAft>
                <a:spcPts val="0"/>
              </a:spcAft>
              <a:buSzPts val="1200"/>
              <a:buAutoNum type="alphaLcParenR"/>
            </a:pPr>
            <a:r>
              <a:rPr b="1" lang="cs"/>
              <a:t>2018</a:t>
            </a:r>
            <a:endParaRPr b="1"/>
          </a:p>
        </p:txBody>
      </p:sp>
      <p:pic>
        <p:nvPicPr>
          <p:cNvPr id="193" name="Google Shape;193;p33"/>
          <p:cNvPicPr preferRelativeResize="0"/>
          <p:nvPr/>
        </p:nvPicPr>
        <p:blipFill>
          <a:blip r:embed="rId3">
            <a:alphaModFix/>
          </a:blip>
          <a:stretch>
            <a:fillRect/>
          </a:stretch>
        </p:blipFill>
        <p:spPr>
          <a:xfrm>
            <a:off x="4123375" y="152400"/>
            <a:ext cx="4819873" cy="48387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4"/>
          <p:cNvSpPr txBox="1"/>
          <p:nvPr>
            <p:ph type="title"/>
          </p:nvPr>
        </p:nvSpPr>
        <p:spPr>
          <a:xfrm>
            <a:off x="311700" y="7080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cs"/>
              <a:t>Knižní vydání českých básní napsaných umělou inteligencí?</a:t>
            </a:r>
            <a:endParaRPr/>
          </a:p>
        </p:txBody>
      </p:sp>
      <p:sp>
        <p:nvSpPr>
          <p:cNvPr id="199" name="Google Shape;199;p34"/>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AutoNum type="alphaLcParenR"/>
            </a:pPr>
            <a:r>
              <a:rPr lang="cs"/>
              <a:t>1996</a:t>
            </a:r>
            <a:endParaRPr/>
          </a:p>
          <a:p>
            <a:pPr indent="-304800" lvl="0" marL="457200" rtl="0" algn="l">
              <a:spcBef>
                <a:spcPts val="0"/>
              </a:spcBef>
              <a:spcAft>
                <a:spcPts val="0"/>
              </a:spcAft>
              <a:buSzPts val="1200"/>
              <a:buAutoNum type="alphaLcParenR"/>
            </a:pPr>
            <a:r>
              <a:rPr lang="cs"/>
              <a:t>2006</a:t>
            </a:r>
            <a:endParaRPr/>
          </a:p>
          <a:p>
            <a:pPr indent="-304800" lvl="0" marL="457200" rtl="0" algn="l">
              <a:spcBef>
                <a:spcPts val="0"/>
              </a:spcBef>
              <a:spcAft>
                <a:spcPts val="0"/>
              </a:spcAft>
              <a:buSzPts val="1200"/>
              <a:buAutoNum type="alphaLcParenR"/>
            </a:pPr>
            <a:r>
              <a:rPr lang="cs"/>
              <a:t>2016</a:t>
            </a:r>
            <a:endParaRPr/>
          </a:p>
        </p:txBody>
      </p:sp>
      <p:pic>
        <p:nvPicPr>
          <p:cNvPr id="200" name="Google Shape;200;p34"/>
          <p:cNvPicPr preferRelativeResize="0"/>
          <p:nvPr/>
        </p:nvPicPr>
        <p:blipFill>
          <a:blip r:embed="rId3">
            <a:alphaModFix/>
          </a:blip>
          <a:stretch>
            <a:fillRect/>
          </a:stretch>
        </p:blipFill>
        <p:spPr>
          <a:xfrm>
            <a:off x="4324250" y="56750"/>
            <a:ext cx="4628630" cy="48386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5"/>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Clr>
                <a:schemeClr val="dk1"/>
              </a:buClr>
              <a:buSzPct val="45833"/>
              <a:buFont typeface="Arial"/>
              <a:buNone/>
            </a:pPr>
            <a:r>
              <a:rPr lang="cs"/>
              <a:t>Jiří Materna: </a:t>
            </a:r>
            <a:endParaRPr/>
          </a:p>
          <a:p>
            <a:pPr indent="0" lvl="0" marL="0" rtl="0" algn="l">
              <a:spcBef>
                <a:spcPts val="0"/>
              </a:spcBef>
              <a:spcAft>
                <a:spcPts val="0"/>
              </a:spcAft>
              <a:buNone/>
            </a:pPr>
            <a:r>
              <a:rPr lang="cs"/>
              <a:t>Poezie umělého světa</a:t>
            </a:r>
            <a:endParaRPr/>
          </a:p>
        </p:txBody>
      </p:sp>
      <p:sp>
        <p:nvSpPr>
          <p:cNvPr id="206" name="Google Shape;206;p35"/>
          <p:cNvSpPr txBox="1"/>
          <p:nvPr>
            <p:ph idx="1" type="body"/>
          </p:nvPr>
        </p:nvSpPr>
        <p:spPr>
          <a:xfrm>
            <a:off x="311700" y="1389600"/>
            <a:ext cx="20892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s"/>
              <a:t>Neuronový jazykový model (biLSTM) se učil psát podle amatérských básní na webu pismak.cz</a:t>
            </a:r>
            <a:endParaRPr/>
          </a:p>
          <a:p>
            <a:pPr indent="-304800" lvl="0" marL="457200" rtl="0" algn="l">
              <a:spcBef>
                <a:spcPts val="1200"/>
              </a:spcBef>
              <a:spcAft>
                <a:spcPts val="0"/>
              </a:spcAft>
              <a:buSzPts val="1200"/>
              <a:buAutoNum type="alphaLcParenR"/>
            </a:pPr>
            <a:r>
              <a:rPr lang="cs"/>
              <a:t>1996</a:t>
            </a:r>
            <a:endParaRPr/>
          </a:p>
          <a:p>
            <a:pPr indent="-304800" lvl="0" marL="457200" rtl="0" algn="l">
              <a:spcBef>
                <a:spcPts val="0"/>
              </a:spcBef>
              <a:spcAft>
                <a:spcPts val="0"/>
              </a:spcAft>
              <a:buSzPts val="1200"/>
              <a:buAutoNum type="alphaLcParenR"/>
            </a:pPr>
            <a:r>
              <a:rPr lang="cs"/>
              <a:t>2006</a:t>
            </a:r>
            <a:endParaRPr/>
          </a:p>
          <a:p>
            <a:pPr indent="-304800" lvl="0" marL="457200" rtl="0" algn="l">
              <a:spcBef>
                <a:spcPts val="0"/>
              </a:spcBef>
              <a:spcAft>
                <a:spcPts val="0"/>
              </a:spcAft>
              <a:buSzPts val="1200"/>
              <a:buAutoNum type="alphaLcParenR"/>
            </a:pPr>
            <a:r>
              <a:rPr b="1" lang="cs"/>
              <a:t>2016</a:t>
            </a:r>
            <a:endParaRPr/>
          </a:p>
        </p:txBody>
      </p:sp>
      <p:pic>
        <p:nvPicPr>
          <p:cNvPr id="207" name="Google Shape;207;p35"/>
          <p:cNvPicPr preferRelativeResize="0"/>
          <p:nvPr/>
        </p:nvPicPr>
        <p:blipFill>
          <a:blip r:embed="rId3">
            <a:alphaModFix/>
          </a:blip>
          <a:stretch>
            <a:fillRect/>
          </a:stretch>
        </p:blipFill>
        <p:spPr>
          <a:xfrm>
            <a:off x="6015300" y="152400"/>
            <a:ext cx="3000375" cy="4495800"/>
          </a:xfrm>
          <a:prstGeom prst="rect">
            <a:avLst/>
          </a:prstGeom>
          <a:noFill/>
          <a:ln>
            <a:noFill/>
          </a:ln>
        </p:spPr>
      </p:pic>
      <p:sp>
        <p:nvSpPr>
          <p:cNvPr id="208" name="Google Shape;208;p35"/>
          <p:cNvSpPr txBox="1"/>
          <p:nvPr/>
        </p:nvSpPr>
        <p:spPr>
          <a:xfrm>
            <a:off x="2879025" y="631275"/>
            <a:ext cx="2266800" cy="449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cs"/>
              <a:t>VESMÍR</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rPr lang="cs"/>
              <a:t>láska je jako hvězdná obloha</a:t>
            </a:r>
            <a:endParaRPr/>
          </a:p>
          <a:p>
            <a:pPr indent="0" lvl="0" marL="0" rtl="0" algn="l">
              <a:spcBef>
                <a:spcPts val="0"/>
              </a:spcBef>
              <a:spcAft>
                <a:spcPts val="0"/>
              </a:spcAft>
              <a:buClr>
                <a:schemeClr val="dk1"/>
              </a:buClr>
              <a:buSzPts val="1100"/>
              <a:buFont typeface="Arial"/>
              <a:buNone/>
            </a:pPr>
            <a:r>
              <a:rPr lang="cs"/>
              <a:t>pocit nekonečna</a:t>
            </a:r>
            <a:endParaRPr/>
          </a:p>
          <a:p>
            <a:pPr indent="0" lvl="0" marL="0" rtl="0" algn="l">
              <a:spcBef>
                <a:spcPts val="0"/>
              </a:spcBef>
              <a:spcAft>
                <a:spcPts val="0"/>
              </a:spcAft>
              <a:buClr>
                <a:schemeClr val="dk1"/>
              </a:buClr>
              <a:buSzPts val="1100"/>
              <a:buFont typeface="Arial"/>
              <a:buNone/>
            </a:pPr>
            <a:r>
              <a:rPr lang="cs"/>
              <a:t>jediná ukončí zlo</a:t>
            </a:r>
            <a:endParaRPr/>
          </a:p>
          <a:p>
            <a:pPr indent="0" lvl="0" marL="0" rtl="0" algn="l">
              <a:spcBef>
                <a:spcPts val="0"/>
              </a:spcBef>
              <a:spcAft>
                <a:spcPts val="0"/>
              </a:spcAft>
              <a:buClr>
                <a:schemeClr val="dk1"/>
              </a:buClr>
              <a:buSzPts val="1100"/>
              <a:buFont typeface="Arial"/>
              <a:buNone/>
            </a:pPr>
            <a:r>
              <a:rPr lang="cs"/>
              <a:t>co tě tak trápí</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cs"/>
              <a:t>LISTOPAD</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rPr lang="cs"/>
              <a:t>usínám, pláču, umírám, přemýšlím</a:t>
            </a:r>
            <a:endParaRPr/>
          </a:p>
          <a:p>
            <a:pPr indent="0" lvl="0" marL="0" rtl="0" algn="l">
              <a:spcBef>
                <a:spcPts val="0"/>
              </a:spcBef>
              <a:spcAft>
                <a:spcPts val="0"/>
              </a:spcAft>
              <a:buClr>
                <a:schemeClr val="dk1"/>
              </a:buClr>
              <a:buSzPts val="1100"/>
              <a:buFont typeface="Arial"/>
              <a:buNone/>
            </a:pPr>
            <a:r>
              <a:rPr lang="cs"/>
              <a:t>co cítíš ty?</a:t>
            </a:r>
            <a:endParaRPr/>
          </a:p>
          <a:p>
            <a:pPr indent="0" lvl="0" marL="0" rtl="0" algn="l">
              <a:spcBef>
                <a:spcPts val="0"/>
              </a:spcBef>
              <a:spcAft>
                <a:spcPts val="0"/>
              </a:spcAft>
              <a:buClr>
                <a:schemeClr val="dk1"/>
              </a:buClr>
              <a:buSzPts val="1100"/>
              <a:buFont typeface="Arial"/>
              <a:buNone/>
            </a:pPr>
            <a:r>
              <a:rPr lang="cs"/>
              <a:t>cítím tvou slabost</a:t>
            </a:r>
            <a:endParaRPr/>
          </a:p>
          <a:p>
            <a:pPr indent="0" lvl="0" marL="0" rtl="0" algn="l">
              <a:spcBef>
                <a:spcPts val="0"/>
              </a:spcBef>
              <a:spcAft>
                <a:spcPts val="0"/>
              </a:spcAft>
              <a:buClr>
                <a:schemeClr val="dk1"/>
              </a:buClr>
              <a:buSzPts val="1100"/>
              <a:buFont typeface="Arial"/>
              <a:buNone/>
            </a:pPr>
            <a:r>
              <a:rPr lang="cs"/>
              <a:t>a whisky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cs"/>
              <a:t>NEJSI TAMARA</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rPr lang="cs"/>
              <a:t>jsi ludmila</a:t>
            </a:r>
            <a:endParaRPr/>
          </a:p>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6"/>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cs"/>
              <a:t>Uvedení celovečerní divadelní hry, kde 90% scénáře napsala AI</a:t>
            </a:r>
            <a:endParaRPr/>
          </a:p>
        </p:txBody>
      </p:sp>
      <p:sp>
        <p:nvSpPr>
          <p:cNvPr id="214" name="Google Shape;214;p36"/>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AutoNum type="alphaLcParenR"/>
            </a:pPr>
            <a:r>
              <a:rPr lang="cs"/>
              <a:t>2001</a:t>
            </a:r>
            <a:endParaRPr/>
          </a:p>
          <a:p>
            <a:pPr indent="-304800" lvl="0" marL="457200" rtl="0" algn="l">
              <a:spcBef>
                <a:spcPts val="0"/>
              </a:spcBef>
              <a:spcAft>
                <a:spcPts val="0"/>
              </a:spcAft>
              <a:buSzPts val="1200"/>
              <a:buAutoNum type="alphaLcParenR"/>
            </a:pPr>
            <a:r>
              <a:rPr lang="cs"/>
              <a:t>2011</a:t>
            </a:r>
            <a:endParaRPr/>
          </a:p>
          <a:p>
            <a:pPr indent="-304800" lvl="0" marL="457200" rtl="0" algn="l">
              <a:spcBef>
                <a:spcPts val="0"/>
              </a:spcBef>
              <a:spcAft>
                <a:spcPts val="0"/>
              </a:spcAft>
              <a:buSzPts val="1200"/>
              <a:buAutoNum type="alphaLcParenR"/>
            </a:pPr>
            <a:r>
              <a:rPr lang="cs"/>
              <a:t>2021</a:t>
            </a:r>
            <a:endParaRPr/>
          </a:p>
          <a:p>
            <a:pPr indent="0" lvl="0" marL="0" rtl="0" algn="l">
              <a:spcBef>
                <a:spcPts val="1200"/>
              </a:spcBef>
              <a:spcAft>
                <a:spcPts val="1200"/>
              </a:spcAft>
              <a:buNone/>
            </a:pPr>
            <a:r>
              <a:t/>
            </a:r>
            <a:endParaRPr/>
          </a:p>
        </p:txBody>
      </p:sp>
      <p:pic>
        <p:nvPicPr>
          <p:cNvPr id="215" name="Google Shape;215;p36"/>
          <p:cNvPicPr preferRelativeResize="0"/>
          <p:nvPr/>
        </p:nvPicPr>
        <p:blipFill>
          <a:blip r:embed="rId3">
            <a:alphaModFix/>
          </a:blip>
          <a:stretch>
            <a:fillRect/>
          </a:stretch>
        </p:blipFill>
        <p:spPr>
          <a:xfrm>
            <a:off x="3272100" y="152400"/>
            <a:ext cx="4572000" cy="3429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7"/>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cs"/>
              <a:t>AI: Když robot píše hru</a:t>
            </a:r>
            <a:endParaRPr/>
          </a:p>
        </p:txBody>
      </p:sp>
      <p:sp>
        <p:nvSpPr>
          <p:cNvPr id="221" name="Google Shape;221;p37"/>
          <p:cNvSpPr txBox="1"/>
          <p:nvPr>
            <p:ph idx="1" type="body"/>
          </p:nvPr>
        </p:nvSpPr>
        <p:spPr>
          <a:xfrm>
            <a:off x="311700" y="1389600"/>
            <a:ext cx="2808000" cy="214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s"/>
              <a:t>Systém THEaiTRobot, založený na neuronovém jazykovém modelu GPT-2, který si načetl asi 8 000 000 článků z internetu. Premiéra 26.2.2021 ve Švandově divadle v Praze.</a:t>
            </a:r>
            <a:endParaRPr/>
          </a:p>
          <a:p>
            <a:pPr indent="-304800" lvl="0" marL="457200" rtl="0" algn="l">
              <a:spcBef>
                <a:spcPts val="1200"/>
              </a:spcBef>
              <a:spcAft>
                <a:spcPts val="0"/>
              </a:spcAft>
              <a:buSzPts val="1200"/>
              <a:buAutoNum type="alphaLcParenR"/>
            </a:pPr>
            <a:r>
              <a:rPr lang="cs"/>
              <a:t>2001</a:t>
            </a:r>
            <a:endParaRPr/>
          </a:p>
          <a:p>
            <a:pPr indent="-304800" lvl="0" marL="457200" rtl="0" algn="l">
              <a:spcBef>
                <a:spcPts val="0"/>
              </a:spcBef>
              <a:spcAft>
                <a:spcPts val="0"/>
              </a:spcAft>
              <a:buSzPts val="1200"/>
              <a:buAutoNum type="alphaLcParenR"/>
            </a:pPr>
            <a:r>
              <a:rPr lang="cs"/>
              <a:t>2011</a:t>
            </a:r>
            <a:endParaRPr/>
          </a:p>
          <a:p>
            <a:pPr indent="-304800" lvl="0" marL="457200" rtl="0" algn="l">
              <a:spcBef>
                <a:spcPts val="0"/>
              </a:spcBef>
              <a:spcAft>
                <a:spcPts val="0"/>
              </a:spcAft>
              <a:buSzPts val="1200"/>
              <a:buAutoNum type="alphaLcParenR"/>
            </a:pPr>
            <a:r>
              <a:rPr b="1" lang="cs"/>
              <a:t>2021</a:t>
            </a:r>
            <a:endParaRPr/>
          </a:p>
        </p:txBody>
      </p:sp>
      <p:pic>
        <p:nvPicPr>
          <p:cNvPr id="222" name="Google Shape;222;p37"/>
          <p:cNvPicPr preferRelativeResize="0"/>
          <p:nvPr/>
        </p:nvPicPr>
        <p:blipFill>
          <a:blip r:embed="rId3">
            <a:alphaModFix/>
          </a:blip>
          <a:stretch>
            <a:fillRect/>
          </a:stretch>
        </p:blipFill>
        <p:spPr>
          <a:xfrm>
            <a:off x="3272100" y="152400"/>
            <a:ext cx="5719500" cy="3847197"/>
          </a:xfrm>
          <a:prstGeom prst="rect">
            <a:avLst/>
          </a:prstGeom>
          <a:noFill/>
          <a:ln>
            <a:noFill/>
          </a:ln>
        </p:spPr>
      </p:pic>
      <p:sp>
        <p:nvSpPr>
          <p:cNvPr id="223" name="Google Shape;223;p37"/>
          <p:cNvSpPr txBox="1"/>
          <p:nvPr/>
        </p:nvSpPr>
        <p:spPr>
          <a:xfrm>
            <a:off x="439975" y="3778125"/>
            <a:ext cx="2238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cs"/>
              <a:t>TADY NĚJAKEJ PROLINK NA AI V KONTEXTU DIVADLA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s"/>
              <a:t>Kvíz</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cs"/>
              <a:t>Kdy poprvé AI dokázala…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cs"/>
              <a:t>Ve kterém roce vznikl první chatbot?</a:t>
            </a:r>
            <a:endParaRPr/>
          </a:p>
        </p:txBody>
      </p:sp>
      <p:sp>
        <p:nvSpPr>
          <p:cNvPr id="73" name="Google Shape;73;p16"/>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s"/>
              <a:t>chatbot = program, se kterým uživatel komunikuje pomocí krátkých textových zpráv</a:t>
            </a:r>
            <a:endParaRPr/>
          </a:p>
          <a:p>
            <a:pPr indent="0" lvl="0" marL="0" rtl="0" algn="l">
              <a:spcBef>
                <a:spcPts val="1200"/>
              </a:spcBef>
              <a:spcAft>
                <a:spcPts val="0"/>
              </a:spcAft>
              <a:buNone/>
            </a:pPr>
            <a:r>
              <a:t/>
            </a:r>
            <a:endParaRPr/>
          </a:p>
          <a:p>
            <a:pPr indent="-304800" lvl="0" marL="457200" rtl="0" algn="l">
              <a:spcBef>
                <a:spcPts val="1200"/>
              </a:spcBef>
              <a:spcAft>
                <a:spcPts val="0"/>
              </a:spcAft>
              <a:buSzPts val="1200"/>
              <a:buAutoNum type="alphaLcParenR"/>
            </a:pPr>
            <a:r>
              <a:rPr lang="cs"/>
              <a:t>1966</a:t>
            </a:r>
            <a:endParaRPr/>
          </a:p>
          <a:p>
            <a:pPr indent="-304800" lvl="0" marL="457200" rtl="0" algn="l">
              <a:spcBef>
                <a:spcPts val="0"/>
              </a:spcBef>
              <a:spcAft>
                <a:spcPts val="0"/>
              </a:spcAft>
              <a:buSzPts val="1200"/>
              <a:buAutoNum type="alphaLcParenR"/>
            </a:pPr>
            <a:r>
              <a:rPr lang="cs"/>
              <a:t>1976</a:t>
            </a:r>
            <a:endParaRPr/>
          </a:p>
          <a:p>
            <a:pPr indent="-304800" lvl="0" marL="457200" rtl="0" algn="l">
              <a:spcBef>
                <a:spcPts val="0"/>
              </a:spcBef>
              <a:spcAft>
                <a:spcPts val="0"/>
              </a:spcAft>
              <a:buSzPts val="1200"/>
              <a:buAutoNum type="alphaLcParenR"/>
            </a:pPr>
            <a:r>
              <a:rPr lang="cs"/>
              <a:t>1986</a:t>
            </a:r>
            <a:endParaRPr/>
          </a:p>
        </p:txBody>
      </p:sp>
      <p:pic>
        <p:nvPicPr>
          <p:cNvPr id="74" name="Google Shape;74;p16"/>
          <p:cNvPicPr preferRelativeResize="0"/>
          <p:nvPr/>
        </p:nvPicPr>
        <p:blipFill>
          <a:blip r:embed="rId3">
            <a:alphaModFix/>
          </a:blip>
          <a:stretch>
            <a:fillRect/>
          </a:stretch>
        </p:blipFill>
        <p:spPr>
          <a:xfrm>
            <a:off x="4008194" y="0"/>
            <a:ext cx="5135811" cy="51434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s"/>
              <a:t>První chatbot se jmenoval ELIZA a vznikl v roce 1966</a:t>
            </a:r>
            <a:endParaRPr/>
          </a:p>
        </p:txBody>
      </p:sp>
      <p:sp>
        <p:nvSpPr>
          <p:cNvPr id="80" name="Google Shape;80;p17"/>
          <p:cNvSpPr txBox="1"/>
          <p:nvPr>
            <p:ph idx="1" type="body"/>
          </p:nvPr>
        </p:nvSpPr>
        <p:spPr>
          <a:xfrm>
            <a:off x="311700" y="1152475"/>
            <a:ext cx="3450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s"/>
              <a:t>P</a:t>
            </a:r>
            <a:r>
              <a:rPr lang="cs"/>
              <a:t>ředstavoval psychologa, n</a:t>
            </a:r>
            <a:r>
              <a:rPr lang="cs"/>
              <a:t>ebyl moc inteligentní, používal jen několik jednoduchých pravidel a vět a hlavně se hodně ptal.</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AutoNum type="alphaLcParenR"/>
            </a:pPr>
            <a:r>
              <a:rPr b="1" lang="cs"/>
              <a:t>1966</a:t>
            </a:r>
            <a:endParaRPr b="1"/>
          </a:p>
          <a:p>
            <a:pPr indent="-342900" lvl="0" marL="457200" rtl="0" algn="l">
              <a:spcBef>
                <a:spcPts val="0"/>
              </a:spcBef>
              <a:spcAft>
                <a:spcPts val="0"/>
              </a:spcAft>
              <a:buSzPts val="1800"/>
              <a:buAutoNum type="alphaLcParenR"/>
            </a:pPr>
            <a:r>
              <a:rPr lang="cs"/>
              <a:t>1976</a:t>
            </a:r>
            <a:endParaRPr/>
          </a:p>
          <a:p>
            <a:pPr indent="-342900" lvl="0" marL="457200" rtl="0" algn="l">
              <a:spcBef>
                <a:spcPts val="0"/>
              </a:spcBef>
              <a:spcAft>
                <a:spcPts val="0"/>
              </a:spcAft>
              <a:buSzPts val="1800"/>
              <a:buAutoNum type="alphaLcParenR"/>
            </a:pPr>
            <a:r>
              <a:rPr lang="cs"/>
              <a:t>1986</a:t>
            </a:r>
            <a:endParaRPr/>
          </a:p>
        </p:txBody>
      </p:sp>
      <p:pic>
        <p:nvPicPr>
          <p:cNvPr id="81" name="Google Shape;81;p17"/>
          <p:cNvPicPr preferRelativeResize="0"/>
          <p:nvPr/>
        </p:nvPicPr>
        <p:blipFill>
          <a:blip r:embed="rId3">
            <a:alphaModFix/>
          </a:blip>
          <a:stretch>
            <a:fillRect/>
          </a:stretch>
        </p:blipFill>
        <p:spPr>
          <a:xfrm>
            <a:off x="3914100" y="1170125"/>
            <a:ext cx="5077500" cy="3292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cs"/>
              <a:t>První a</a:t>
            </a:r>
            <a:r>
              <a:rPr lang="cs"/>
              <a:t>utomatický překlad?</a:t>
            </a:r>
            <a:endParaRPr/>
          </a:p>
        </p:txBody>
      </p:sp>
      <p:sp>
        <p:nvSpPr>
          <p:cNvPr id="87" name="Google Shape;87;p18"/>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s"/>
              <a:t>Dnes například Google Translate nebo DeepL, překládá text z jednoho jazyka do jiného.</a:t>
            </a:r>
            <a:endParaRPr/>
          </a:p>
          <a:p>
            <a:pPr indent="-304800" lvl="0" marL="457200" rtl="0" algn="l">
              <a:spcBef>
                <a:spcPts val="1200"/>
              </a:spcBef>
              <a:spcAft>
                <a:spcPts val="0"/>
              </a:spcAft>
              <a:buSzPts val="1200"/>
              <a:buAutoNum type="alphaLcParenR"/>
            </a:pPr>
            <a:r>
              <a:rPr lang="cs"/>
              <a:t>1944</a:t>
            </a:r>
            <a:endParaRPr/>
          </a:p>
          <a:p>
            <a:pPr indent="-304800" lvl="0" marL="457200" rtl="0" algn="l">
              <a:spcBef>
                <a:spcPts val="0"/>
              </a:spcBef>
              <a:spcAft>
                <a:spcPts val="0"/>
              </a:spcAft>
              <a:buSzPts val="1200"/>
              <a:buAutoNum type="alphaLcParenR"/>
            </a:pPr>
            <a:r>
              <a:rPr lang="cs"/>
              <a:t>1954</a:t>
            </a:r>
            <a:endParaRPr/>
          </a:p>
          <a:p>
            <a:pPr indent="-304800" lvl="0" marL="457200" rtl="0" algn="l">
              <a:spcBef>
                <a:spcPts val="0"/>
              </a:spcBef>
              <a:spcAft>
                <a:spcPts val="0"/>
              </a:spcAft>
              <a:buSzPts val="1200"/>
              <a:buAutoNum type="alphaLcParenR"/>
            </a:pPr>
            <a:r>
              <a:rPr lang="cs"/>
              <a:t>1964</a:t>
            </a:r>
            <a:endParaRPr/>
          </a:p>
        </p:txBody>
      </p:sp>
      <p:pic>
        <p:nvPicPr>
          <p:cNvPr id="88" name="Google Shape;88;p18"/>
          <p:cNvPicPr preferRelativeResize="0"/>
          <p:nvPr/>
        </p:nvPicPr>
        <p:blipFill>
          <a:blip r:embed="rId3">
            <a:alphaModFix/>
          </a:blip>
          <a:stretch>
            <a:fillRect/>
          </a:stretch>
        </p:blipFill>
        <p:spPr>
          <a:xfrm>
            <a:off x="4262700" y="152400"/>
            <a:ext cx="4838700" cy="4838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type="title"/>
          </p:nvPr>
        </p:nvSpPr>
        <p:spPr>
          <a:xfrm>
            <a:off x="311700" y="14700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cs"/>
              <a:t>První automatický překlad byl z ruštiny do angličtiny v rámci Georgetown–IBM experimentu v roce 1954</a:t>
            </a:r>
            <a:endParaRPr/>
          </a:p>
        </p:txBody>
      </p:sp>
      <p:sp>
        <p:nvSpPr>
          <p:cNvPr id="94" name="Google Shape;94;p19"/>
          <p:cNvSpPr txBox="1"/>
          <p:nvPr>
            <p:ph idx="1" type="body"/>
          </p:nvPr>
        </p:nvSpPr>
        <p:spPr>
          <a:xfrm>
            <a:off x="311700" y="22278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s"/>
              <a:t>Byl založený na jednoduchých pravidlech, v podstatě překládal slovo po slově podle slovníku.</a:t>
            </a:r>
            <a:endParaRPr/>
          </a:p>
          <a:p>
            <a:pPr indent="0" lvl="0" marL="0" rtl="0" algn="l">
              <a:spcBef>
                <a:spcPts val="1200"/>
              </a:spcBef>
              <a:spcAft>
                <a:spcPts val="0"/>
              </a:spcAft>
              <a:buNone/>
            </a:pPr>
            <a:r>
              <a:rPr lang="cs"/>
              <a:t>&gt; Mi pyeryedayem mislyi posryedstvom ryechyi.</a:t>
            </a:r>
            <a:endParaRPr/>
          </a:p>
          <a:p>
            <a:pPr indent="0" lvl="0" marL="0" rtl="0" algn="l">
              <a:spcBef>
                <a:spcPts val="1200"/>
              </a:spcBef>
              <a:spcAft>
                <a:spcPts val="0"/>
              </a:spcAft>
              <a:buNone/>
            </a:pPr>
            <a:r>
              <a:rPr lang="cs"/>
              <a:t>&lt; We transmit thoughts by means of speech.</a:t>
            </a:r>
            <a:endParaRPr/>
          </a:p>
          <a:p>
            <a:pPr indent="-304800" lvl="0" marL="457200" rtl="0" algn="l">
              <a:spcBef>
                <a:spcPts val="1200"/>
              </a:spcBef>
              <a:spcAft>
                <a:spcPts val="0"/>
              </a:spcAft>
              <a:buSzPts val="1200"/>
              <a:buAutoNum type="alphaLcParenR"/>
            </a:pPr>
            <a:r>
              <a:rPr lang="cs"/>
              <a:t>1944</a:t>
            </a:r>
            <a:endParaRPr/>
          </a:p>
          <a:p>
            <a:pPr indent="-304800" lvl="0" marL="457200" rtl="0" algn="l">
              <a:spcBef>
                <a:spcPts val="0"/>
              </a:spcBef>
              <a:spcAft>
                <a:spcPts val="0"/>
              </a:spcAft>
              <a:buSzPts val="1200"/>
              <a:buAutoNum type="alphaLcParenR"/>
            </a:pPr>
            <a:r>
              <a:rPr b="1" lang="cs"/>
              <a:t>1954</a:t>
            </a:r>
            <a:endParaRPr b="1"/>
          </a:p>
          <a:p>
            <a:pPr indent="-304800" lvl="0" marL="457200" rtl="0" algn="l">
              <a:spcBef>
                <a:spcPts val="0"/>
              </a:spcBef>
              <a:spcAft>
                <a:spcPts val="0"/>
              </a:spcAft>
              <a:buSzPts val="1200"/>
              <a:buAutoNum type="alphaLcParenR"/>
            </a:pPr>
            <a:r>
              <a:rPr lang="cs"/>
              <a:t>1964</a:t>
            </a:r>
            <a:endParaRPr/>
          </a:p>
        </p:txBody>
      </p:sp>
      <p:pic>
        <p:nvPicPr>
          <p:cNvPr id="95" name="Google Shape;95;p19"/>
          <p:cNvPicPr preferRelativeResize="0"/>
          <p:nvPr/>
        </p:nvPicPr>
        <p:blipFill>
          <a:blip r:embed="rId3">
            <a:alphaModFix/>
          </a:blip>
          <a:stretch>
            <a:fillRect/>
          </a:stretch>
        </p:blipFill>
        <p:spPr>
          <a:xfrm>
            <a:off x="3272100" y="152400"/>
            <a:ext cx="5719500" cy="453420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cs"/>
              <a:t>Další milníky automatického překladu</a:t>
            </a:r>
            <a:endParaRPr/>
          </a:p>
        </p:txBody>
      </p:sp>
      <p:sp>
        <p:nvSpPr>
          <p:cNvPr id="101" name="Google Shape;101;p20"/>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cs"/>
              <a:t>1988 statistický strojový překlad (IBM)</a:t>
            </a:r>
            <a:endParaRPr/>
          </a:p>
          <a:p>
            <a:pPr indent="-304800" lvl="1" marL="914400" rtl="0" algn="l">
              <a:spcBef>
                <a:spcPts val="0"/>
              </a:spcBef>
              <a:spcAft>
                <a:spcPts val="0"/>
              </a:spcAft>
              <a:buSzPts val="1200"/>
              <a:buChar char="○"/>
            </a:pPr>
            <a:r>
              <a:rPr lang="cs"/>
              <a:t>učí se překládat z trénovacích dat</a:t>
            </a:r>
            <a:endParaRPr/>
          </a:p>
          <a:p>
            <a:pPr indent="-304800" lvl="0" marL="457200" rtl="0" algn="l">
              <a:spcBef>
                <a:spcPts val="0"/>
              </a:spcBef>
              <a:spcAft>
                <a:spcPts val="0"/>
              </a:spcAft>
              <a:buSzPts val="1200"/>
              <a:buChar char="●"/>
            </a:pPr>
            <a:r>
              <a:rPr lang="cs"/>
              <a:t>2014 neuronový strojový překlad (D. Bahdanau)</a:t>
            </a:r>
            <a:endParaRPr/>
          </a:p>
          <a:p>
            <a:pPr indent="-304800" lvl="1" marL="914400" rtl="0" algn="l">
              <a:spcBef>
                <a:spcPts val="0"/>
              </a:spcBef>
              <a:spcAft>
                <a:spcPts val="0"/>
              </a:spcAft>
              <a:buSzPts val="1200"/>
              <a:buChar char="○"/>
            </a:pPr>
            <a:r>
              <a:rPr lang="cs"/>
              <a:t>umělé neuronové sítě</a:t>
            </a:r>
            <a:endParaRPr/>
          </a:p>
          <a:p>
            <a:pPr indent="-304800" lvl="0" marL="457200" rtl="0" algn="l">
              <a:spcBef>
                <a:spcPts val="0"/>
              </a:spcBef>
              <a:spcAft>
                <a:spcPts val="0"/>
              </a:spcAft>
              <a:buSzPts val="1200"/>
              <a:buChar char="●"/>
            </a:pPr>
            <a:r>
              <a:rPr lang="cs"/>
              <a:t>2018 kvalita srovnatelná s lidským překladem (Microsoft)</a:t>
            </a:r>
            <a:endParaRPr/>
          </a:p>
          <a:p>
            <a:pPr indent="-304800" lvl="1" marL="914400" rtl="0" algn="l">
              <a:spcBef>
                <a:spcPts val="0"/>
              </a:spcBef>
              <a:spcAft>
                <a:spcPts val="0"/>
              </a:spcAft>
              <a:buSzPts val="1200"/>
              <a:buChar char="○"/>
            </a:pPr>
            <a:r>
              <a:rPr lang="cs"/>
              <a:t>překlad novinových zpráv z čínštiny do angličtiny</a:t>
            </a:r>
            <a:endParaRPr/>
          </a:p>
        </p:txBody>
      </p:sp>
      <p:pic>
        <p:nvPicPr>
          <p:cNvPr id="102" name="Google Shape;102;p20"/>
          <p:cNvPicPr preferRelativeResize="0"/>
          <p:nvPr/>
        </p:nvPicPr>
        <p:blipFill>
          <a:blip r:embed="rId3">
            <a:alphaModFix/>
          </a:blip>
          <a:stretch>
            <a:fillRect/>
          </a:stretch>
        </p:blipFill>
        <p:spPr>
          <a:xfrm>
            <a:off x="3272100" y="152400"/>
            <a:ext cx="5719501" cy="284299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cs"/>
              <a:t>První automatické p</a:t>
            </a:r>
            <a:r>
              <a:rPr lang="cs"/>
              <a:t>opisování obrázků?</a:t>
            </a:r>
            <a:endParaRPr/>
          </a:p>
        </p:txBody>
      </p:sp>
      <p:sp>
        <p:nvSpPr>
          <p:cNvPr id="108" name="Google Shape;108;p21"/>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s"/>
              <a:t>Vygenerovat textový popisek k obrázku</a:t>
            </a:r>
            <a:endParaRPr/>
          </a:p>
          <a:p>
            <a:pPr indent="-304800" lvl="0" marL="457200" rtl="0" algn="l">
              <a:spcBef>
                <a:spcPts val="1200"/>
              </a:spcBef>
              <a:spcAft>
                <a:spcPts val="0"/>
              </a:spcAft>
              <a:buSzPts val="1200"/>
              <a:buAutoNum type="alphaLcParenR"/>
            </a:pPr>
            <a:r>
              <a:rPr lang="cs"/>
              <a:t>1979</a:t>
            </a:r>
            <a:endParaRPr/>
          </a:p>
          <a:p>
            <a:pPr indent="-304800" lvl="0" marL="457200" rtl="0" algn="l">
              <a:spcBef>
                <a:spcPts val="0"/>
              </a:spcBef>
              <a:spcAft>
                <a:spcPts val="0"/>
              </a:spcAft>
              <a:buSzPts val="1200"/>
              <a:buAutoNum type="alphaLcParenR"/>
            </a:pPr>
            <a:r>
              <a:rPr lang="cs"/>
              <a:t>1989</a:t>
            </a:r>
            <a:endParaRPr/>
          </a:p>
          <a:p>
            <a:pPr indent="-304800" lvl="0" marL="457200" rtl="0" algn="l">
              <a:spcBef>
                <a:spcPts val="0"/>
              </a:spcBef>
              <a:spcAft>
                <a:spcPts val="0"/>
              </a:spcAft>
              <a:buSzPts val="1200"/>
              <a:buAutoNum type="alphaLcParenR"/>
            </a:pPr>
            <a:r>
              <a:rPr lang="cs"/>
              <a:t>1999</a:t>
            </a:r>
            <a:endParaRPr/>
          </a:p>
          <a:p>
            <a:pPr indent="0" lvl="0" marL="0" rtl="0" algn="l">
              <a:spcBef>
                <a:spcPts val="1200"/>
              </a:spcBef>
              <a:spcAft>
                <a:spcPts val="1200"/>
              </a:spcAft>
              <a:buNone/>
            </a:pPr>
            <a:r>
              <a:t/>
            </a:r>
            <a:endParaRPr/>
          </a:p>
        </p:txBody>
      </p:sp>
      <p:pic>
        <p:nvPicPr>
          <p:cNvPr id="109" name="Google Shape;109;p21"/>
          <p:cNvPicPr preferRelativeResize="0"/>
          <p:nvPr/>
        </p:nvPicPr>
        <p:blipFill>
          <a:blip r:embed="rId3">
            <a:alphaModFix/>
          </a:blip>
          <a:stretch>
            <a:fillRect/>
          </a:stretch>
        </p:blipFill>
        <p:spPr>
          <a:xfrm>
            <a:off x="4872300" y="152400"/>
            <a:ext cx="4048125" cy="4733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